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uRvjX17MV+TCEpDobkCWuPdCs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465ACC-CDDE-4B24-886F-32C0C0ECE046}">
  <a:tblStyle styleId="{D9465ACC-CDDE-4B24-886F-32C0C0ECE046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rgbClr val="355A9B"/>
          </a:solidFill>
        </a:fill>
      </a:tcStyle>
    </a:band1H>
    <a:band2H>
      <a:tcTxStyle/>
    </a:band2H>
    <a:band1V>
      <a:tcTxStyle/>
      <a:tcStyle>
        <a:fill>
          <a:solidFill>
            <a:srgbClr val="355A9B"/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  <a:fill>
          <a:solidFill>
            <a:srgbClr val="355A9B"/>
          </a:solidFill>
        </a:fill>
      </a:tcStyle>
    </a:lastCol>
    <a:firstCol>
      <a:tcTxStyle b="on" i="off"/>
      <a:tcStyle>
        <a:tcBdr>
          <a:righ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  <a:fill>
          <a:solidFill>
            <a:srgbClr val="355A9B"/>
          </a:solidFill>
        </a:fill>
      </a:tcStyle>
    </a:firstCol>
    <a:lastRow>
      <a:tcTxStyle b="on" i="off"/>
      <a:tcStyle>
        <a:tcBdr>
          <a:top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2C4B81"/>
          </a:solidFill>
        </a:fill>
      </a:tcStyle>
    </a:lastRow>
    <a:s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seCell>
    <a:s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swCell>
    <a:firstRow>
      <a:tcTxStyle b="on" i="off"/>
      <a:tcStyle>
        <a:tcBdr>
          <a:bottom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neCell>
    <a:n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fotografija: Pixabay -https://pixabay.com/photos/house-architecture-window-street-3333461/, https://pixabay.com/photos/split-croatia-holiday-city-houses-1595349/, https://pixabay.com/photos/overlook-historical-architecture-4841320/ (datum skidanja: 9.7.2021.)</a:t>
            </a:r>
            <a:endParaRPr/>
          </a:p>
        </p:txBody>
      </p:sp>
      <p:sp>
        <p:nvSpPr>
          <p:cNvPr id="70" name="Google Shape;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 -  https://pixabay.com/photos/food-plate-healthy-nutrition-meal-3874961/</a:t>
            </a:r>
            <a:endParaRPr/>
          </a:p>
        </p:txBody>
      </p:sp>
      <p:sp>
        <p:nvSpPr>
          <p:cNvPr id="84" name="Google Shape;8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>
            <p:ph idx="2" type="pic"/>
          </p:nvPr>
        </p:nvSpPr>
        <p:spPr>
          <a:xfrm>
            <a:off x="5183188" y="1922585"/>
            <a:ext cx="6172200" cy="4265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839788" y="4044461"/>
            <a:ext cx="3932237" cy="208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5183188" y="1922585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" name="Google Shape;25;p21"/>
          <p:cNvSpPr txBox="1"/>
          <p:nvPr>
            <p:ph idx="2" type="body"/>
          </p:nvPr>
        </p:nvSpPr>
        <p:spPr>
          <a:xfrm>
            <a:off x="839788" y="4044461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ctrTitle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subTitle"/>
          </p:nvPr>
        </p:nvSpPr>
        <p:spPr>
          <a:xfrm>
            <a:off x="1524000" y="4134636"/>
            <a:ext cx="9144000" cy="140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1850" y="412652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8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2" type="body"/>
          </p:nvPr>
        </p:nvSpPr>
        <p:spPr>
          <a:xfrm>
            <a:off x="6172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839788" y="2961853"/>
            <a:ext cx="5157787" cy="49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839788" y="3856282"/>
            <a:ext cx="5157787" cy="2637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3" type="body"/>
          </p:nvPr>
        </p:nvSpPr>
        <p:spPr>
          <a:xfrm>
            <a:off x="6172200" y="2961853"/>
            <a:ext cx="5183188" cy="49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5"/>
          <p:cNvSpPr txBox="1"/>
          <p:nvPr>
            <p:ph idx="4" type="body"/>
          </p:nvPr>
        </p:nvSpPr>
        <p:spPr>
          <a:xfrm>
            <a:off x="6172200" y="3856282"/>
            <a:ext cx="5183188" cy="2637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" type="body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ppt-header-GEA-3-1.png" id="12" name="Google Shape;12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149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c.europa.eu/eurostat/statistics-explained/index.php?title=Archive:Statisti%C4%8Dki_podaci_o_stanovni%C5%A1tvu_na_regionalnoj_razin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ByXVuTiiRMk" TargetMode="External"/><Relationship Id="rId4" Type="http://schemas.openxmlformats.org/officeDocument/2006/relationships/hyperlink" Target="https://www.youtube.com/watch?v=ByXVuTiiRMk" TargetMode="External"/><Relationship Id="rId5" Type="http://schemas.openxmlformats.org/officeDocument/2006/relationships/hyperlink" Target="https://www.youtube.com/watch?v=ByXVuTiiRM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Život u europskom Sredozemlju - stanovništvo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532660" y="1447060"/>
            <a:ext cx="2272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JUŽNA EUROPA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55" y="1527209"/>
            <a:ext cx="8574619" cy="422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0"/>
          <p:cNvSpPr txBox="1"/>
          <p:nvPr/>
        </p:nvSpPr>
        <p:spPr>
          <a:xfrm>
            <a:off x="8851037" y="1873188"/>
            <a:ext cx="2539013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Pročitajte tekst. Odgovorite na pitanja: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1.Zašto su se Talijani iseljavali tijekom 1.vala iseljavanja?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Koliko je stanovnika Italija izgubila od 1880.- 1980.?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Što je bio uzrok 3.vala iseljavanja i kada je on započeo?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Koliko Talijana živi u dijaspori?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853" y="1015369"/>
            <a:ext cx="10391980" cy="439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idx="1" type="body"/>
          </p:nvPr>
        </p:nvSpPr>
        <p:spPr>
          <a:xfrm>
            <a:off x="548938" y="3580274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hr-HR" sz="2400"/>
              <a:t>S pomoću priloga i podataka na poveznici </a:t>
            </a:r>
            <a:r>
              <a:rPr i="1" lang="hr-HR" sz="2400" u="sng">
                <a:solidFill>
                  <a:schemeClr val="hlink"/>
                </a:solidFill>
                <a:hlinkClick r:id="rId3"/>
              </a:rPr>
              <a:t>https://ec.europa.eu/eurostat/statistics-explained/index.php?title=Archive:Statisti%C4%8Dki_podaci_o_stanovni%C5%A1tvu_na_regionalnoj_razini</a:t>
            </a:r>
            <a:r>
              <a:rPr i="1" lang="hr-HR" sz="2400"/>
              <a:t> analizirajte stope rodnosti, stope smrtnosti i stope prirodne promjene u državama Južne Europe. Koja država ima najveći prirodni porast, a koja najveći prirodni pad stanovništva?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479394" y="3044811"/>
            <a:ext cx="4385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ZADATAK: </a:t>
            </a:r>
            <a:endParaRPr/>
          </a:p>
        </p:txBody>
      </p:sp>
      <p:sp>
        <p:nvSpPr>
          <p:cNvPr id="129" name="Google Shape;129;p12"/>
          <p:cNvSpPr txBox="1"/>
          <p:nvPr/>
        </p:nvSpPr>
        <p:spPr>
          <a:xfrm>
            <a:off x="989121" y="1376039"/>
            <a:ext cx="71428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Prirodno kretanje stanovništva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" type="body"/>
          </p:nvPr>
        </p:nvSpPr>
        <p:spPr>
          <a:xfrm>
            <a:off x="838200" y="3075156"/>
            <a:ext cx="4896556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nepovoljna dobno-spolna struktura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jezici: romanski , grčki i albanski (posebna skupina indoeuropskih jezika), baskijski i malteški (ostali jezici – nisu indoeuropski)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hr-HR" sz="2400"/>
              <a:t>Tko su Baski? Gdje žive?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hr-HR" sz="2400"/>
              <a:t>Koji jezici su službeni na Malti?</a:t>
            </a:r>
            <a:endParaRPr/>
          </a:p>
        </p:txBody>
      </p:sp>
      <p:sp>
        <p:nvSpPr>
          <p:cNvPr id="135" name="Google Shape;135;p13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Strukture stanovništva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91" y="0"/>
            <a:ext cx="28575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1725" y="3668889"/>
            <a:ext cx="6546366" cy="291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34014" y="142283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pismo: latinica, grčki alfabet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religija: prevladava kršćanstvo (Grčka- pravoslavlje, Španjolska, Portugal, Italija, San Marino, Malta- katoličanstvo, islam u Albaniji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hr-HR"/>
              <a:t>Vatikan- Sveta Stolica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274" y="3219859"/>
            <a:ext cx="9077325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401" y="3638959"/>
            <a:ext cx="215265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Provjerimo naučeno</a:t>
            </a:r>
            <a:endParaRPr/>
          </a:p>
        </p:txBody>
      </p:sp>
      <p:sp>
        <p:nvSpPr>
          <p:cNvPr id="150" name="Google Shape;150;p15"/>
          <p:cNvSpPr txBox="1"/>
          <p:nvPr>
            <p:ph idx="2" type="body"/>
          </p:nvPr>
        </p:nvSpPr>
        <p:spPr>
          <a:xfrm>
            <a:off x="836612" y="2983522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/>
              <a:t>Riješite radnu bilježnicu str.95-97</a:t>
            </a:r>
            <a:endParaRPr/>
          </a:p>
        </p:txBody>
      </p:sp>
      <p:graphicFrame>
        <p:nvGraphicFramePr>
          <p:cNvPr id="151" name="Google Shape;151;p15"/>
          <p:cNvGraphicFramePr/>
          <p:nvPr/>
        </p:nvGraphicFramePr>
        <p:xfrm>
          <a:off x="4633158" y="1396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{D9465ACC-CDDE-4B24-886F-32C0C0ECE046}</a:tableStyleId>
              </a:tblPr>
              <a:tblGrid>
                <a:gridCol w="1684825"/>
                <a:gridCol w="1758425"/>
                <a:gridCol w="1758425"/>
                <a:gridCol w="17584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cap="none" strike="noStrike"/>
                        <a:t>Znam i mogu…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+/-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hr-HR" sz="1400" u="none" strike="noStrike">
                          <a:solidFill>
                            <a:srgbClr val="231F20"/>
                          </a:solidFill>
                        </a:rPr>
                        <a:t>Objasniti prilagodbu čovjeka životu na mediteranskome kršu i opisuje specifičnosti mediteranskoga kulturno-civilizacijskog kruga.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7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solidFill>
                            <a:srgbClr val="231F20"/>
                          </a:solidFill>
                        </a:rPr>
                        <a:t>Pomoću tematske karte objasniti razlike u gustoći naseljenosti Južne Europe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7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solidFill>
                            <a:srgbClr val="231F20"/>
                          </a:solidFill>
                        </a:rPr>
                        <a:t>Izdvojiti obilježja prirodnog i prostornog kretanja stanovništva.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7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400"/>
                        <a:buFont typeface="Calibri"/>
                        <a:buNone/>
                      </a:pPr>
                      <a:r>
                        <a:rPr lang="hr-HR" sz="1400">
                          <a:solidFill>
                            <a:srgbClr val="231F20"/>
                          </a:solidFill>
                        </a:rPr>
                        <a:t>Opisati strukture stanovništva Južne Europe.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7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solidFill>
                            <a:srgbClr val="231F20"/>
                          </a:solidFill>
                        </a:rPr>
                        <a:t>Prepoznati sredozemni kulturno- civilizacijski krug na području Hrvatske. 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IZRADILA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958660" y="3634153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Marija Ros Kozarić, prof.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idx="1" type="body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r>
              <a:rPr lang="hr-HR" sz="2000">
                <a:solidFill>
                  <a:srgbClr val="7F7F7F"/>
                </a:solidFill>
              </a:rPr>
              <a:t>Učenik će </a:t>
            </a:r>
            <a:r>
              <a:rPr b="0" i="0" lang="hr-HR" sz="2000" u="none" strike="noStrike">
                <a:solidFill>
                  <a:srgbClr val="231F20"/>
                </a:solidFill>
              </a:rPr>
              <a:t>objasniti prilagodbu čovjeka životu na mediteranskome kršu i opisuje specifičnosti mediteranskoga kulturno-civilizacijskog kruga.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r>
              <a:rPr lang="hr-HR" sz="2000">
                <a:solidFill>
                  <a:srgbClr val="7F7F7F"/>
                </a:solidFill>
              </a:rPr>
              <a:t>Učenik će </a:t>
            </a:r>
            <a:r>
              <a:rPr lang="hr-HR" sz="2000">
                <a:solidFill>
                  <a:srgbClr val="231F20"/>
                </a:solidFill>
              </a:rPr>
              <a:t>pomoću tematske karte objasniti razlike u gustoći naseljenosti Južne Europe.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r>
              <a:rPr lang="hr-HR" sz="2000">
                <a:solidFill>
                  <a:srgbClr val="7F7F7F"/>
                </a:solidFill>
              </a:rPr>
              <a:t>Učenik će </a:t>
            </a:r>
            <a:r>
              <a:rPr lang="hr-HR" sz="2000">
                <a:solidFill>
                  <a:srgbClr val="231F20"/>
                </a:solidFill>
              </a:rPr>
              <a:t>izdvojiti obilježja prirodnog i prostornog kretanja stanovništva.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r>
              <a:rPr lang="hr-HR" sz="2000">
                <a:solidFill>
                  <a:srgbClr val="7F7F7F"/>
                </a:solidFill>
              </a:rPr>
              <a:t>Učenik će</a:t>
            </a:r>
            <a:r>
              <a:rPr lang="hr-HR" sz="2000">
                <a:solidFill>
                  <a:srgbClr val="231F20"/>
                </a:solidFill>
              </a:rPr>
              <a:t> opisati strukture stanovništva Južne Europe.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r>
              <a:rPr lang="hr-HR" sz="2000">
                <a:solidFill>
                  <a:srgbClr val="7F7F7F"/>
                </a:solidFill>
              </a:rPr>
              <a:t>Učenik će </a:t>
            </a:r>
            <a:r>
              <a:rPr lang="hr-HR" sz="2000">
                <a:solidFill>
                  <a:srgbClr val="231F20"/>
                </a:solidFill>
              </a:rPr>
              <a:t>prepoznati sredozemni kulturno-civilizacijski krug na području Hrvatske. </a:t>
            </a:r>
            <a:endParaRPr sz="2000"/>
          </a:p>
        </p:txBody>
      </p:sp>
      <p:sp>
        <p:nvSpPr>
          <p:cNvPr id="54" name="Google Shape;54;p2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ISHODI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idx="1" type="body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hr-HR" sz="2400"/>
              <a:t>Prisjetite se: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Koje su civilizacije ostavile najveći utjecaj na prostor Sredozemlja? (povijest!)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U čemu se vidi utjecaj starih civilizacija na prostoru Južne Europe?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Koja su zajednička obilježja zemalja Južne Europe?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hr-HR" sz="2400"/>
              <a:t>Što je najviše utjecalo na život ljudi i korištenje resursa u ovom području?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</p:txBody>
      </p:sp>
      <p:sp>
        <p:nvSpPr>
          <p:cNvPr id="60" name="Google Shape;60;p3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Uvod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idx="1" type="body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Što je kulturno-civilizacijski krug?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sličan povijesni razvoj, kulturne i društveno-gospodarske značajke prostora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najstariji gradovi su u Južnoj Europi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/>
              <a:t>Sredozemni(mediteranski) kulturno-civilizacijski krug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/>
          <p:nvPr>
            <p:ph type="title"/>
          </p:nvPr>
        </p:nvSpPr>
        <p:spPr>
          <a:xfrm>
            <a:off x="838200" y="4669978"/>
            <a:ext cx="4391024" cy="1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hr-H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Zadatak</a:t>
            </a:r>
            <a:endParaRPr/>
          </a:p>
        </p:txBody>
      </p:sp>
      <p:pic>
        <p:nvPicPr>
          <p:cNvPr descr="Slika na kojoj se prikazuje nebo, zgrada, na otvorenom, planina&#10;&#10;Opis je automatski generiran" id="74" name="Google Shape;7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808" r="15808" t="0"/>
          <a:stretch/>
        </p:blipFill>
        <p:spPr>
          <a:xfrm>
            <a:off x="20" y="10"/>
            <a:ext cx="4000480" cy="3904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put, pločnik, kamen, prljavo&#10;&#10;Opis je automatski generiran" id="75" name="Google Shape;75;p5"/>
          <p:cNvPicPr preferRelativeResize="0"/>
          <p:nvPr/>
        </p:nvPicPr>
        <p:blipFill rotWithShape="1">
          <a:blip r:embed="rId4">
            <a:alphaModFix/>
          </a:blip>
          <a:srcRect b="-3" l="21740" r="12885" t="0"/>
          <a:stretch/>
        </p:blipFill>
        <p:spPr>
          <a:xfrm>
            <a:off x="4191002" y="10"/>
            <a:ext cx="3809998" cy="3904881"/>
          </a:xfrm>
          <a:custGeom>
            <a:rect b="b" l="l" r="r" t="t"/>
            <a:pathLst>
              <a:path extrusionOk="0" h="3361533" w="3809998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lika na kojoj se prikazuje planina, priroda&#10;&#10;Opis je automatski generiran" id="76" name="Google Shape;76;p5"/>
          <p:cNvPicPr preferRelativeResize="0"/>
          <p:nvPr/>
        </p:nvPicPr>
        <p:blipFill rotWithShape="1">
          <a:blip r:embed="rId5">
            <a:alphaModFix/>
          </a:blip>
          <a:srcRect b="-3" l="15317" r="9828" t="0"/>
          <a:stretch/>
        </p:blipFill>
        <p:spPr>
          <a:xfrm>
            <a:off x="8191500" y="-1"/>
            <a:ext cx="4000500" cy="4008409"/>
          </a:xfrm>
          <a:custGeom>
            <a:rect b="b" l="l" r="r" t="t"/>
            <a:pathLst>
              <a:path extrusionOk="0" h="3403026" w="4000500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7" name="Google Shape;77;p5"/>
          <p:cNvGrpSpPr/>
          <p:nvPr/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8" name="Google Shape;78;p5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rotWithShape="0" algn="t" dir="5400000" dist="1524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5823076" y="4951617"/>
            <a:ext cx="5692800" cy="107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hr-HR" sz="2400">
                <a:solidFill>
                  <a:schemeClr val="lt1"/>
                </a:solidFill>
              </a:rPr>
              <a:t>Služeći se fotografijama, opišite izgled i obilježja mediteranskih gradova.</a:t>
            </a:r>
            <a:endParaRPr i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hrana, narezano&#10;&#10;Opis je automatski generiran" id="86" name="Google Shape;86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39" r="1239" t="0"/>
          <a:stretch/>
        </p:blipFill>
        <p:spPr>
          <a:xfrm>
            <a:off x="6204588" y="204187"/>
            <a:ext cx="4085480" cy="282331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/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r-HR" sz="2800"/>
              <a:t>Obilježja sredozemnoga kulturno-civilizacijskog kruga</a:t>
            </a:r>
            <a:endParaRPr/>
          </a:p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839788" y="3769253"/>
            <a:ext cx="3932237" cy="208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/>
              <a:t>način života – dnevni ritam, odjeća, prehrana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/>
              <a:t>grad -  uske ulice, mali prozori, natkrivena dvorišta i trijemovi, kamen, glavne ulice se pružaju od glavnog trga prema rubovima grada</a:t>
            </a:r>
            <a:endParaRPr/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4">
            <a:alphaModFix/>
          </a:blip>
          <a:srcRect b="0" l="3857" r="0" t="3133"/>
          <a:stretch/>
        </p:blipFill>
        <p:spPr>
          <a:xfrm>
            <a:off x="7303911" y="3262489"/>
            <a:ext cx="2902958" cy="320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95" y="2778846"/>
            <a:ext cx="8297366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Velike razlike u gustoći naseljenosti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9478434" y="1682816"/>
            <a:ext cx="240876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Pomoću karte izdvojite najgušće naseljene države Južne Europe. Možete li objasniti zašto su baš te države najgušće naseljene?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Usporedite gustoću naseljenosti: Italije, Albanije, Portugala, Grčke i Španjolske.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čemu ovisi gustoća naseljenosti ovih država?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velika prostorna pokretljivost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do geografskih otkrića – doseljavanje, nakon geografskih otkrića – iseljavanje (nedostatak obradivih površina, bolesti, siromaštvo)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20.st.-  iseljavanje u visokorazvijene države, doseljavanje iz Afrike i Azije te bivših socijalističkih država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preseljavanje unutar država -  ruralna područja         industrijska središta            turistička središta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Prostorno kretanje stanovništva</a:t>
            </a:r>
            <a:endParaRPr/>
          </a:p>
        </p:txBody>
      </p:sp>
      <p:cxnSp>
        <p:nvCxnSpPr>
          <p:cNvPr id="103" name="Google Shape;103;p8"/>
          <p:cNvCxnSpPr/>
          <p:nvPr/>
        </p:nvCxnSpPr>
        <p:spPr>
          <a:xfrm>
            <a:off x="7945514" y="5575176"/>
            <a:ext cx="4172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4" name="Google Shape;104;p8"/>
          <p:cNvCxnSpPr/>
          <p:nvPr/>
        </p:nvCxnSpPr>
        <p:spPr>
          <a:xfrm>
            <a:off x="2405849" y="5921405"/>
            <a:ext cx="5592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838200" y="4290790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Char char="•"/>
            </a:pPr>
            <a:r>
              <a:rPr lang="hr-HR" sz="24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https://www.dw.com/hr/europa-i-migranti/a-55766975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sng">
              <a:solidFill>
                <a:srgbClr val="0563C1"/>
              </a:solid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400"/>
              <a:buChar char="•"/>
            </a:pPr>
            <a:r>
              <a:rPr lang="hr-HR" sz="24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https://www.youtube.com/watch?v=ByXVuTiiRMk</a:t>
            </a:r>
            <a:r>
              <a:rPr lang="hr-HR" sz="2400"/>
              <a:t> </a:t>
            </a:r>
            <a:endParaRPr/>
          </a:p>
        </p:txBody>
      </p:sp>
      <p:sp>
        <p:nvSpPr>
          <p:cNvPr id="110" name="Google Shape;110;p9"/>
          <p:cNvSpPr txBox="1"/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 </a:t>
            </a:r>
            <a:endParaRPr/>
          </a:p>
        </p:txBody>
      </p:sp>
      <p:sp>
        <p:nvSpPr>
          <p:cNvPr id="111" name="Google Shape;111;p9"/>
          <p:cNvSpPr txBox="1"/>
          <p:nvPr/>
        </p:nvSpPr>
        <p:spPr>
          <a:xfrm>
            <a:off x="736846" y="1161986"/>
            <a:ext cx="883328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ZADATAK:  Pročitajte jedan članak po izboru na poveznici te nakon toga pogledajte video.  Zabilježite u obliku natuknica u bilježnicu: O čemu govori članak? O čemu govori video? O kojoj se migrantskoj ruti govori? Kako mi možemo utjecati na pozitivne promjene vezane uz imigrante? Jesi li ti upoznao/la imigranta? Kako bi mu/joj pomogao da se što bolje snađe u tvojoj školi? S kojim problemima se susreću imigranti?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2021-01-04T08:54:24Z</dcterms:created>
  <dc:creator>Microsoft Office User</dc:creator>
</cp:coreProperties>
</file>